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8"/>
  </p:notesMasterIdLst>
  <p:sldIdLst>
    <p:sldId id="277" r:id="rId4"/>
    <p:sldId id="257" r:id="rId5"/>
    <p:sldId id="372" r:id="rId6"/>
    <p:sldId id="299" r:id="rId7"/>
    <p:sldId id="373" r:id="rId8"/>
    <p:sldId id="269" r:id="rId9"/>
    <p:sldId id="394" r:id="rId10"/>
    <p:sldId id="434" r:id="rId11"/>
    <p:sldId id="402" r:id="rId12"/>
    <p:sldId id="395" r:id="rId13"/>
    <p:sldId id="389" r:id="rId14"/>
    <p:sldId id="401" r:id="rId15"/>
    <p:sldId id="403" r:id="rId16"/>
    <p:sldId id="404" r:id="rId17"/>
    <p:sldId id="411" r:id="rId18"/>
    <p:sldId id="397" r:id="rId19"/>
    <p:sldId id="405" r:id="rId20"/>
    <p:sldId id="392" r:id="rId21"/>
    <p:sldId id="407" r:id="rId22"/>
    <p:sldId id="406" r:id="rId23"/>
    <p:sldId id="398" r:id="rId24"/>
    <p:sldId id="409" r:id="rId25"/>
    <p:sldId id="276" r:id="rId26"/>
    <p:sldId id="420" r:id="rId27"/>
    <p:sldId id="421" r:id="rId28"/>
    <p:sldId id="419" r:id="rId29"/>
    <p:sldId id="412" r:id="rId30"/>
    <p:sldId id="399" r:id="rId31"/>
    <p:sldId id="422" r:id="rId32"/>
    <p:sldId id="413" r:id="rId33"/>
    <p:sldId id="423" r:id="rId34"/>
    <p:sldId id="424" r:id="rId35"/>
    <p:sldId id="410" r:id="rId36"/>
    <p:sldId id="425" r:id="rId37"/>
    <p:sldId id="426" r:id="rId38"/>
    <p:sldId id="427" r:id="rId39"/>
    <p:sldId id="428" r:id="rId40"/>
    <p:sldId id="430" r:id="rId41"/>
    <p:sldId id="429" r:id="rId42"/>
    <p:sldId id="431" r:id="rId43"/>
    <p:sldId id="433" r:id="rId44"/>
    <p:sldId id="432" r:id="rId45"/>
    <p:sldId id="400" r:id="rId46"/>
    <p:sldId id="263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5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f6040a1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f6040a1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291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5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41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3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6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14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164E0-1390-4FF7-AECD-D029488559E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138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0B04CDF-3DCD-4CA8-8842-9EEFD6EA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038350"/>
            <a:ext cx="79724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3A46FD5-C0B1-497F-91B6-AB38A02A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852613"/>
            <a:ext cx="77628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AD7397EC-8301-472E-A610-FE1EFFA3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2005013"/>
            <a:ext cx="74771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">
            <a:extLst>
              <a:ext uri="{FF2B5EF4-FFF2-40B4-BE49-F238E27FC236}">
                <a16:creationId xmlns:a16="http://schemas.microsoft.com/office/drawing/2014/main" id="{CD1DF234-B1EE-4AF2-B0E4-526095DA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076325"/>
            <a:ext cx="79819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">
            <a:extLst>
              <a:ext uri="{FF2B5EF4-FFF2-40B4-BE49-F238E27FC236}">
                <a16:creationId xmlns:a16="http://schemas.microsoft.com/office/drawing/2014/main" id="{B7B0E3D9-E36B-41E0-AEA1-5D61ACCA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1709738"/>
            <a:ext cx="73818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">
            <a:extLst>
              <a:ext uri="{FF2B5EF4-FFF2-40B4-BE49-F238E27FC236}">
                <a16:creationId xmlns:a16="http://schemas.microsoft.com/office/drawing/2014/main" id="{1B9F8305-4E87-4C0E-A47E-17A9984F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914400"/>
            <a:ext cx="84867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501152" y="2390775"/>
            <a:ext cx="6651812" cy="10382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2644589" y="2665095"/>
            <a:ext cx="6364940" cy="533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Register App in Azure AD B2C tenant</a:t>
            </a:r>
          </a:p>
        </p:txBody>
      </p:sp>
    </p:spTree>
    <p:extLst>
      <p:ext uri="{BB962C8B-B14F-4D97-AF65-F5344CB8AC3E}">
        <p14:creationId xmlns:p14="http://schemas.microsoft.com/office/powerpoint/2010/main" val="326375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50076BA-AE9B-44AA-BC50-67CC4434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266950"/>
            <a:ext cx="5257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0A8E36F2-E68A-4CCE-AF9B-89B851E1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109663"/>
            <a:ext cx="72580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465294" y="1557057"/>
            <a:ext cx="6651812" cy="13475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2608731" y="1721224"/>
            <a:ext cx="6364940" cy="104887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Configure Azure AD B2C Identity Provider &amp; User 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87ECA84-2B37-478B-BD82-20D07B51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50" y="3537166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5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1CDAF0B-5A3E-42A1-8658-24EBE786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704850"/>
            <a:ext cx="522922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FF5A9CEB-42AD-4CFB-86DA-8F1D79D9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933450"/>
            <a:ext cx="574357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DC289B6C-4A4B-4546-85B7-194F0DD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90738"/>
            <a:ext cx="67056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extLst>
              <a:ext uri="{FF2B5EF4-FFF2-40B4-BE49-F238E27FC236}">
                <a16:creationId xmlns:a16="http://schemas.microsoft.com/office/drawing/2014/main" id="{AF018B7D-A936-4352-A289-BE8A5936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6713"/>
            <a:ext cx="773430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">
            <a:extLst>
              <a:ext uri="{FF2B5EF4-FFF2-40B4-BE49-F238E27FC236}">
                <a16:creationId xmlns:a16="http://schemas.microsoft.com/office/drawing/2014/main" id="{2398C1DB-83B7-4FEC-ADDD-5FCC2A9A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2100263"/>
            <a:ext cx="73818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">
            <a:extLst>
              <a:ext uri="{FF2B5EF4-FFF2-40B4-BE49-F238E27FC236}">
                <a16:creationId xmlns:a16="http://schemas.microsoft.com/office/drawing/2014/main" id="{52DDF7A5-5688-489B-8298-0FC7499F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781175"/>
            <a:ext cx="76676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">
            <a:extLst>
              <a:ext uri="{FF2B5EF4-FFF2-40B4-BE49-F238E27FC236}">
                <a16:creationId xmlns:a16="http://schemas.microsoft.com/office/drawing/2014/main" id="{A5618852-BBD4-40F8-A738-E90518E0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98" y="566737"/>
            <a:ext cx="3749472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">
            <a:extLst>
              <a:ext uri="{FF2B5EF4-FFF2-40B4-BE49-F238E27FC236}">
                <a16:creationId xmlns:a16="http://schemas.microsoft.com/office/drawing/2014/main" id="{6BFDB9B2-8F80-41E0-8F0E-FFCCE8CD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86113"/>
            <a:ext cx="22383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">
            <a:extLst>
              <a:ext uri="{FF2B5EF4-FFF2-40B4-BE49-F238E27FC236}">
                <a16:creationId xmlns:a16="http://schemas.microsoft.com/office/drawing/2014/main" id="{B92F0384-CB7E-4149-B54D-62B301B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57238"/>
            <a:ext cx="79248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0C7C26F-AED1-4623-872D-90F100BF6EA4}"/>
              </a:ext>
            </a:extLst>
          </p:cNvPr>
          <p:cNvSpPr txBox="1">
            <a:spLocks/>
          </p:cNvSpPr>
          <p:nvPr/>
        </p:nvSpPr>
        <p:spPr>
          <a:xfrm>
            <a:off x="2796540" y="2209800"/>
            <a:ext cx="6096000" cy="103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8C956C35-A30D-4200-B708-0226A4B6A9B2}"/>
              </a:ext>
            </a:extLst>
          </p:cNvPr>
          <p:cNvSpPr txBox="1">
            <a:spLocks/>
          </p:cNvSpPr>
          <p:nvPr/>
        </p:nvSpPr>
        <p:spPr>
          <a:xfrm>
            <a:off x="3078480" y="2484120"/>
            <a:ext cx="554736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chemeClr val="bg2"/>
                </a:solidFill>
              </a:rPr>
              <a:t>Sample Blazor App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AAC44-5A99-4A4F-8EB4-38727341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2886075"/>
            <a:ext cx="990600" cy="1085850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CAE65AE1-86B5-4CC1-BFA8-4691555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2914650"/>
            <a:ext cx="42481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66A952A-6C17-476E-9D8E-E93F1347F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3100388"/>
            <a:ext cx="40195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848D849-5548-4BC9-8330-1B3C6A1C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328738"/>
            <a:ext cx="63722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32B5119-D5F2-48AD-AD47-3B6A9DC1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028700"/>
            <a:ext cx="63341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E68BAAF0-1144-47E8-99C0-4BE9C420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195513"/>
            <a:ext cx="63912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332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4BABA2-0B2E-4FC9-8FE4-6EECD4EAD2BD}"/>
              </a:ext>
            </a:extLst>
          </p:cNvPr>
          <p:cNvSpPr txBox="1">
            <a:spLocks/>
          </p:cNvSpPr>
          <p:nvPr/>
        </p:nvSpPr>
        <p:spPr>
          <a:xfrm>
            <a:off x="2501152" y="2390775"/>
            <a:ext cx="6651812" cy="13475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D78CA37-1A7A-4000-9ED5-133A3A690479}"/>
              </a:ext>
            </a:extLst>
          </p:cNvPr>
          <p:cNvSpPr txBox="1">
            <a:spLocks/>
          </p:cNvSpPr>
          <p:nvPr/>
        </p:nvSpPr>
        <p:spPr>
          <a:xfrm>
            <a:off x="2644589" y="2554942"/>
            <a:ext cx="6364940" cy="10488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</a:rPr>
              <a:t>Add the Redirect URI in the Azure App Registration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6A55467-47FF-4DA6-AFB5-D6A57FBB4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111" y="41781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29BC112-9B82-4A03-8290-DFD407F8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8" y="1314450"/>
            <a:ext cx="362902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0CD8ED01-8ED2-46D5-9DF7-99491D00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71563"/>
            <a:ext cx="57912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BB767D71-44E9-4C2D-B64B-C031827D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14413"/>
            <a:ext cx="9372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4AB9C60A-18A9-4A95-A7AF-9168AE3F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62063"/>
            <a:ext cx="90487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8489288F-2AD7-40A8-92DF-A6A27F41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33663"/>
            <a:ext cx="70294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">
            <a:extLst>
              <a:ext uri="{FF2B5EF4-FFF2-40B4-BE49-F238E27FC236}">
                <a16:creationId xmlns:a16="http://schemas.microsoft.com/office/drawing/2014/main" id="{D8E9F37F-F848-497D-B7F3-8E570B54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147888"/>
            <a:ext cx="53244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2236A8D1-011A-411E-9EF0-463FA04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304800"/>
            <a:ext cx="540067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">
            <a:extLst>
              <a:ext uri="{FF2B5EF4-FFF2-40B4-BE49-F238E27FC236}">
                <a16:creationId xmlns:a16="http://schemas.microsoft.com/office/drawing/2014/main" id="{8A35F910-FC87-4247-9B18-B789808A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443038"/>
            <a:ext cx="31718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FEC3FE-6C0D-4E95-8F00-7114FD0DB1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4537" y="319087"/>
            <a:ext cx="8162925" cy="62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59710F-C692-4C7A-B5A3-CB9139624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237" y="2062162"/>
            <a:ext cx="686752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D325E-5C58-4761-BBFD-9B60512DC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3125" y="700087"/>
            <a:ext cx="7905750" cy="5457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49E59-0F5D-4748-A65B-8E51F77E0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287" y="204787"/>
            <a:ext cx="60674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Blazor Azure B2C Authentication and Authorization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Washington</a:t>
            </a:r>
          </a:p>
          <a:p>
            <a:r>
              <a:rPr lang="en-US" dirty="0"/>
              <a:t>BlazorHelpWebsite.com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590351" y="1743635"/>
            <a:ext cx="6096000" cy="10382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2872291" y="2017955"/>
            <a:ext cx="5547360" cy="533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Sign-In To Azure B2C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AAFBB9-CB42-429F-B0DD-0726DF7F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232" y="3723787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0E1917-9858-4073-B685-A663FD31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924175"/>
            <a:ext cx="34671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E78745E1-8DF0-4AB4-A86F-9F5C53FD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1809750"/>
            <a:ext cx="41719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CCF6955B-9394-45CE-996B-8B44CC62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609600"/>
            <a:ext cx="41529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extLst>
              <a:ext uri="{FF2B5EF4-FFF2-40B4-BE49-F238E27FC236}">
                <a16:creationId xmlns:a16="http://schemas.microsoft.com/office/drawing/2014/main" id="{75741734-B0BD-4B2B-BA78-7AAB4D2BB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143125"/>
            <a:ext cx="42291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">
            <a:extLst>
              <a:ext uri="{FF2B5EF4-FFF2-40B4-BE49-F238E27FC236}">
                <a16:creationId xmlns:a16="http://schemas.microsoft.com/office/drawing/2014/main" id="{FFB33ED7-9B5F-477D-A5E8-168402A5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443038"/>
            <a:ext cx="77914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">
            <a:extLst>
              <a:ext uri="{FF2B5EF4-FFF2-40B4-BE49-F238E27FC236}">
                <a16:creationId xmlns:a16="http://schemas.microsoft.com/office/drawing/2014/main" id="{4346DC89-B559-48C5-B72E-CA55CBD6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728788"/>
            <a:ext cx="49434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">
            <a:extLst>
              <a:ext uri="{FF2B5EF4-FFF2-40B4-BE49-F238E27FC236}">
                <a16:creationId xmlns:a16="http://schemas.microsoft.com/office/drawing/2014/main" id="{45DBD820-8DF9-4A72-9C90-F8335A1D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381000"/>
            <a:ext cx="43815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">
            <a:extLst>
              <a:ext uri="{FF2B5EF4-FFF2-40B4-BE49-F238E27FC236}">
                <a16:creationId xmlns:a16="http://schemas.microsoft.com/office/drawing/2014/main" id="{7D82D775-14B1-47FF-BB29-D63628C9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2133600"/>
            <a:ext cx="80105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8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2854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AC23853-285E-40E1-A0F6-12B5BE9FF64A}"/>
              </a:ext>
            </a:extLst>
          </p:cNvPr>
          <p:cNvSpPr txBox="1">
            <a:spLocks/>
          </p:cNvSpPr>
          <p:nvPr/>
        </p:nvSpPr>
        <p:spPr>
          <a:xfrm>
            <a:off x="2877221" y="1833282"/>
            <a:ext cx="6096000" cy="103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59D52028-BF9B-4131-8B0A-95EA85CDCA52}"/>
              </a:ext>
            </a:extLst>
          </p:cNvPr>
          <p:cNvSpPr txBox="1">
            <a:spLocks/>
          </p:cNvSpPr>
          <p:nvPr/>
        </p:nvSpPr>
        <p:spPr>
          <a:xfrm>
            <a:off x="3159161" y="2107602"/>
            <a:ext cx="554736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2"/>
                </a:solidFill>
              </a:rPr>
              <a:t>Using Custom Policies</a:t>
            </a:r>
          </a:p>
        </p:txBody>
      </p:sp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31053" y="1443317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12993" y="1717637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The Difference between User Flows and Custom Policies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69F3F9-856D-4C25-903E-5FBA1FED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932" y="3890526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5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F3BBF7-3822-444C-9C30-657C197EE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06838"/>
              </p:ext>
            </p:extLst>
          </p:nvPr>
        </p:nvGraphicFramePr>
        <p:xfrm>
          <a:off x="1326776" y="349624"/>
          <a:ext cx="9637059" cy="5874133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2551631">
                  <a:extLst>
                    <a:ext uri="{9D8B030D-6E8A-4147-A177-3AD203B41FA5}">
                      <a16:colId xmlns:a16="http://schemas.microsoft.com/office/drawing/2014/main" val="3237370234"/>
                    </a:ext>
                  </a:extLst>
                </a:gridCol>
                <a:gridCol w="3873075">
                  <a:extLst>
                    <a:ext uri="{9D8B030D-6E8A-4147-A177-3AD203B41FA5}">
                      <a16:colId xmlns:a16="http://schemas.microsoft.com/office/drawing/2014/main" val="4062452408"/>
                    </a:ext>
                  </a:extLst>
                </a:gridCol>
                <a:gridCol w="3212353">
                  <a:extLst>
                    <a:ext uri="{9D8B030D-6E8A-4147-A177-3AD203B41FA5}">
                      <a16:colId xmlns:a16="http://schemas.microsoft.com/office/drawing/2014/main" val="3952231338"/>
                    </a:ext>
                  </a:extLst>
                </a:gridCol>
              </a:tblGrid>
              <a:tr h="113682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solidFill>
                            <a:schemeClr val="bg2"/>
                          </a:solidFill>
                          <a:effectLst/>
                        </a:rPr>
                        <a:t>Context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solidFill>
                            <a:schemeClr val="bg2"/>
                          </a:solidFill>
                          <a:effectLst/>
                        </a:rPr>
                        <a:t>User flows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chemeClr val="bg2"/>
                          </a:solidFill>
                          <a:effectLst/>
                        </a:rPr>
                        <a:t>Custom policies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250839637"/>
                  </a:ext>
                </a:extLst>
              </a:tr>
              <a:tr h="10515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Target users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All application developers with or without identity expertise.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Identity pros, systems integrators, consultants, and in-house identity teams. They are comfortable with OpenID Connect flows and understand identity providers and claims-based authentication.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1664032376"/>
                  </a:ext>
                </a:extLst>
              </a:tr>
              <a:tr h="369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Configuration method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Azure portal with a user-friendly user-interface (UI).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Directly editing XML files and then uploading to the Azure portal.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1358789"/>
                  </a:ext>
                </a:extLst>
              </a:tr>
              <a:tr h="71051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UI customization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Full UI customization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 including HTML, CSS and, </a:t>
                      </a: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JavaScript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.</a:t>
                      </a:r>
                      <a:b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</a:br>
                      <a:b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Multilanguage support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 with Custom strings.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Same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1155768223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Attribute customization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Standard and custom attributes.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Same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2363013595"/>
                  </a:ext>
                </a:extLst>
              </a:tr>
              <a:tr h="284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Token and session management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Customize tokens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 and </a:t>
                      </a: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sessions behavior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Same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3612755380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Identity Providers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Predefined local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 or </a:t>
                      </a: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social provider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, such as federation with Azure Active Directory tenants.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Standards-based OIDC, OAUTH, and SAML. Authentication is also possible by using integration with REST APIs.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4132771406"/>
                  </a:ext>
                </a:extLst>
              </a:tr>
              <a:tr h="215995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Identity Tasks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Sign-up or sign-in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 with local or many social accounts.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Self-service password reset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Profile edit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Multi-Factor Authentication.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Access token flows.</a:t>
                      </a:r>
                    </a:p>
                  </a:txBody>
                  <a:tcPr marL="22430" marR="22430" marT="11215" marB="11215"/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Complete the same tasks as user flows using custom identity providers or use custom scopes.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Provision a user account in another system at the time of registration.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Send a welcome email using your own email service provider.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Use a user store outside Azure AD B2C.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Validate user provided information with a trusted system by using an API.</a:t>
                      </a:r>
                    </a:p>
                  </a:txBody>
                  <a:tcPr marL="22430" marR="22430" marT="11215" marB="11215"/>
                </a:tc>
                <a:extLst>
                  <a:ext uri="{0D108BD9-81ED-4DB2-BD59-A6C34878D82A}">
                    <a16:rowId xmlns:a16="http://schemas.microsoft.com/office/drawing/2014/main" val="202338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49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5E41DE56-B117-41AB-B880-4F0AB516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2709863"/>
            <a:ext cx="29432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44A37-A503-44EA-A013-AA14E3C1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543050"/>
            <a:ext cx="584835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E967A-30F6-409E-95C9-C86C7947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837" y="2224087"/>
            <a:ext cx="7172325" cy="2409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4E61-E7EF-4147-B8EC-A5417252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462" y="1262062"/>
            <a:ext cx="9363075" cy="4333875"/>
          </a:xfrm>
          <a:prstGeom prst="rect">
            <a:avLst/>
          </a:prstGeom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4E55A4D0-CC51-4561-A086-763B3BF5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1905000"/>
            <a:ext cx="73818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">
            <a:extLst>
              <a:ext uri="{FF2B5EF4-FFF2-40B4-BE49-F238E27FC236}">
                <a16:creationId xmlns:a16="http://schemas.microsoft.com/office/drawing/2014/main" id="{DF0687EE-7809-47D2-B6E5-0A24741A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19200"/>
            <a:ext cx="103917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4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C70B8A-D52D-4282-A0A1-9C3372E05E02}"/>
              </a:ext>
            </a:extLst>
          </p:cNvPr>
          <p:cNvSpPr txBox="1">
            <a:spLocks/>
          </p:cNvSpPr>
          <p:nvPr/>
        </p:nvSpPr>
        <p:spPr>
          <a:xfrm>
            <a:off x="2796540" y="2209800"/>
            <a:ext cx="60960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E38CBDBC-61F1-49AB-A64A-50770492E7FB}"/>
              </a:ext>
            </a:extLst>
          </p:cNvPr>
          <p:cNvSpPr txBox="1">
            <a:spLocks/>
          </p:cNvSpPr>
          <p:nvPr/>
        </p:nvSpPr>
        <p:spPr>
          <a:xfrm>
            <a:off x="3078480" y="2344995"/>
            <a:ext cx="5547360" cy="966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</a:rPr>
              <a:t>Managing Users </a:t>
            </a:r>
            <a:br>
              <a:rPr lang="en-US" sz="3200" b="1" dirty="0">
                <a:solidFill>
                  <a:schemeClr val="bg2"/>
                </a:solidFill>
              </a:rPr>
            </a:br>
            <a:r>
              <a:rPr lang="en-US" sz="3200" b="1" dirty="0">
                <a:solidFill>
                  <a:schemeClr val="bg2"/>
                </a:solidFill>
              </a:rPr>
              <a:t>(in Blazor Simple Survey)</a:t>
            </a:r>
          </a:p>
        </p:txBody>
      </p:sp>
    </p:spTree>
    <p:extLst>
      <p:ext uri="{BB962C8B-B14F-4D97-AF65-F5344CB8AC3E}">
        <p14:creationId xmlns:p14="http://schemas.microsoft.com/office/powerpoint/2010/main" val="3369175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9E94292-92FB-4181-95C0-669FCD66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838200"/>
            <a:ext cx="805815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438CC65E-BC11-49A2-9A07-55782F619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023938"/>
            <a:ext cx="56007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CF23F676-31BC-4386-8A74-2DE65DDB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276350"/>
            <a:ext cx="68770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31053" y="1443317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12993" y="1717637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Set-Up The User Management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0DFA3F-EC06-4189-90E0-9BFCF9F4B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4003" y="3765550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8E57B16-B3C1-4D02-AB3E-FA89890F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780" y="418366"/>
            <a:ext cx="7859720" cy="945834"/>
          </a:xfrm>
        </p:spPr>
        <p:txBody>
          <a:bodyPr>
            <a:normAutofit fontScale="90000"/>
          </a:bodyPr>
          <a:lstStyle/>
          <a:p>
            <a:pPr algn="l"/>
            <a:r>
              <a:rPr lang="en-US" sz="5867" dirty="0"/>
              <a:t>Michael Washington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3415A58-5949-4DD3-BF3F-48DB8E9B9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440" y="1922250"/>
            <a:ext cx="9977120" cy="1744981"/>
          </a:xfrm>
        </p:spPr>
        <p:txBody>
          <a:bodyPr/>
          <a:lstStyle/>
          <a:p>
            <a:r>
              <a:rPr lang="en-US" sz="4800" dirty="0">
                <a:solidFill>
                  <a:schemeClr val="tx2">
                    <a:lumMod val="90000"/>
                    <a:lumOff val="10000"/>
                  </a:schemeClr>
                </a:solidFill>
                <a:ea typeface="ＭＳ Ｐゴシック" pitchFamily="34" charset="-128"/>
              </a:rPr>
              <a:t>Microsoft MVP</a:t>
            </a:r>
          </a:p>
          <a:p>
            <a:r>
              <a:rPr lang="en-US" sz="4800" dirty="0">
                <a:solidFill>
                  <a:schemeClr val="tx2">
                    <a:lumMod val="90000"/>
                    <a:lumOff val="10000"/>
                  </a:schemeClr>
                </a:solidFill>
                <a:ea typeface="ＭＳ Ｐゴシック" pitchFamily="34" charset="-128"/>
              </a:rPr>
              <a:t>Microsoft Certified Professional</a:t>
            </a:r>
            <a:endParaRPr lang="en-US" dirty="0"/>
          </a:p>
        </p:txBody>
      </p:sp>
      <p:pic>
        <p:nvPicPr>
          <p:cNvPr id="8" name="Picture 6" descr="http://www.adefwebserver.com/DotNetNukeHELP/images/member_michaelwashington.jpg">
            <a:extLst>
              <a:ext uri="{FF2B5EF4-FFF2-40B4-BE49-F238E27FC236}">
                <a16:creationId xmlns:a16="http://schemas.microsoft.com/office/drawing/2014/main" id="{49AD80F7-8DC2-428C-97B7-5B59608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20" y="148333"/>
            <a:ext cx="1270000" cy="14859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B6983-7383-44E9-B542-8583E39C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61978"/>
            <a:ext cx="3017520" cy="1216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4D1E6-7E6C-42BC-8B2A-0AA709FA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156" y="4661978"/>
            <a:ext cx="2171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1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F3012B9D-561E-42F2-8B12-6337EA3A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009650"/>
            <a:ext cx="55054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1BF2FAC9-D0A6-44BB-9124-4D7B019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538288"/>
            <a:ext cx="67341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">
            <a:extLst>
              <a:ext uri="{FF2B5EF4-FFF2-40B4-BE49-F238E27FC236}">
                <a16:creationId xmlns:a16="http://schemas.microsoft.com/office/drawing/2014/main" id="{FD9973A0-75D4-4238-8A1E-9B65428F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162300"/>
            <a:ext cx="20478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">
            <a:extLst>
              <a:ext uri="{FF2B5EF4-FFF2-40B4-BE49-F238E27FC236}">
                <a16:creationId xmlns:a16="http://schemas.microsoft.com/office/drawing/2014/main" id="{40F9CAFF-66E9-4C8D-8B37-11DF5E0C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200400"/>
            <a:ext cx="2819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mage">
            <a:extLst>
              <a:ext uri="{FF2B5EF4-FFF2-40B4-BE49-F238E27FC236}">
                <a16:creationId xmlns:a16="http://schemas.microsoft.com/office/drawing/2014/main" id="{DDB2119D-347C-4872-8A73-A2D6FFB8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3209925"/>
            <a:ext cx="1295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mage">
            <a:extLst>
              <a:ext uri="{FF2B5EF4-FFF2-40B4-BE49-F238E27FC236}">
                <a16:creationId xmlns:a16="http://schemas.microsoft.com/office/drawing/2014/main" id="{68D8BFA3-7031-4B97-BA89-7554099A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128713"/>
            <a:ext cx="40386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mage">
            <a:extLst>
              <a:ext uri="{FF2B5EF4-FFF2-40B4-BE49-F238E27FC236}">
                <a16:creationId xmlns:a16="http://schemas.microsoft.com/office/drawing/2014/main" id="{14AF1C37-71B1-4504-9D2D-DD4B53F0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700213"/>
            <a:ext cx="5143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1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57947" y="2474259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39887" y="2748579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Detecting User Group Membership</a:t>
            </a:r>
          </a:p>
        </p:txBody>
      </p:sp>
    </p:spTree>
    <p:extLst>
      <p:ext uri="{BB962C8B-B14F-4D97-AF65-F5344CB8AC3E}">
        <p14:creationId xmlns:p14="http://schemas.microsoft.com/office/powerpoint/2010/main" val="55066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6BEB0-8EEA-494B-8413-BC385964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33450"/>
            <a:ext cx="8610600" cy="49911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789EE9D3-E977-428E-BFB5-6A30C532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524125"/>
            <a:ext cx="64579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EF67A-E285-471D-8712-DEF9AE6D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1109662"/>
            <a:ext cx="6019800" cy="4638675"/>
          </a:xfrm>
          <a:prstGeom prst="rect">
            <a:avLst/>
          </a:prstGeom>
        </p:spPr>
      </p:pic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8C83E9D7-E52E-4538-8B31-BFC3600B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028700"/>
            <a:ext cx="28765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ADC9A-8E69-4338-9D7D-640F5EC9F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862" y="1171575"/>
            <a:ext cx="9058275" cy="451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13BCA-469E-46FA-83E0-B5844BD25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386" y="268940"/>
            <a:ext cx="6761225" cy="6320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6BF0DF-F08A-49AC-8E62-4724A214A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862" y="985837"/>
            <a:ext cx="9058275" cy="4886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5D24E-50D1-4E2A-8B0F-4A107D6CE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487" y="2138362"/>
            <a:ext cx="89630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827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57947" y="2474259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39887" y="2748579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The Administration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578128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E2577C88-0E2F-4F32-B76A-301CE60F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990725"/>
            <a:ext cx="5981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">
            <a:extLst>
              <a:ext uri="{FF2B5EF4-FFF2-40B4-BE49-F238E27FC236}">
                <a16:creationId xmlns:a16="http://schemas.microsoft.com/office/drawing/2014/main" id="{681C36DD-5C70-4554-80B9-9605F4586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781050"/>
            <a:ext cx="33718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392ED-804F-401D-B98E-44D886F5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238375"/>
            <a:ext cx="8934450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BDCEB-6E43-488A-92F8-A2D727E3F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437" y="2033587"/>
            <a:ext cx="9001125" cy="279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B89C7-2087-4B64-862A-1E214B1BE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" y="657225"/>
            <a:ext cx="89535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754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57947" y="2474259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39887" y="2748579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Editing A User And Their Groups</a:t>
            </a:r>
          </a:p>
        </p:txBody>
      </p:sp>
    </p:spTree>
    <p:extLst>
      <p:ext uri="{BB962C8B-B14F-4D97-AF65-F5344CB8AC3E}">
        <p14:creationId xmlns:p14="http://schemas.microsoft.com/office/powerpoint/2010/main" val="843038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A2CD10D0-A3ED-4C12-85CD-05320CC7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95325"/>
            <a:ext cx="33528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">
            <a:extLst>
              <a:ext uri="{FF2B5EF4-FFF2-40B4-BE49-F238E27FC236}">
                <a16:creationId xmlns:a16="http://schemas.microsoft.com/office/drawing/2014/main" id="{F77712AC-B135-46FA-A720-B61ADF371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95438"/>
            <a:ext cx="61817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04F8F-7CAD-4727-AEDF-5453ED73C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2724150"/>
            <a:ext cx="9039225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079ED8-B01E-4FC1-ACC0-FC28D5198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725" y="2062162"/>
            <a:ext cx="8972550" cy="2733675"/>
          </a:xfrm>
          <a:prstGeom prst="rect">
            <a:avLst/>
          </a:prstGeom>
        </p:spPr>
      </p:pic>
      <p:pic>
        <p:nvPicPr>
          <p:cNvPr id="10246" name="Picture 6" descr="image">
            <a:extLst>
              <a:ext uri="{FF2B5EF4-FFF2-40B4-BE49-F238E27FC236}">
                <a16:creationId xmlns:a16="http://schemas.microsoft.com/office/drawing/2014/main" id="{EE696135-BCF5-47FA-A45C-936E4E0C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090863"/>
            <a:ext cx="61817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845BF-4CFF-4A73-A82D-E61B3840B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1804987"/>
            <a:ext cx="8972550" cy="3248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61C9F-E7E6-4346-944A-6E9D2DA42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912" y="714375"/>
            <a:ext cx="90201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369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DBD096-7281-4404-A7DB-A131A4BD77BF}"/>
              </a:ext>
            </a:extLst>
          </p:cNvPr>
          <p:cNvSpPr txBox="1"/>
          <p:nvPr/>
        </p:nvSpPr>
        <p:spPr>
          <a:xfrm>
            <a:off x="390525" y="590550"/>
            <a:ext cx="706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Blazor Books By Michael Washington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35C0A-BBE4-4CC5-BE57-F1ED64CF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251" y="1876425"/>
            <a:ext cx="226278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427F2-F8C3-49E3-9C4B-33D1DDCC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011" y="1915158"/>
            <a:ext cx="2251016" cy="278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47A45-47C5-48E2-ABE2-EBA8393F0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635" y="1896741"/>
            <a:ext cx="2197636" cy="2837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58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857947" y="2474259"/>
            <a:ext cx="6096000" cy="153744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139887" y="2748579"/>
            <a:ext cx="5547360" cy="10659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Editing User Groups</a:t>
            </a:r>
          </a:p>
        </p:txBody>
      </p:sp>
    </p:spTree>
    <p:extLst>
      <p:ext uri="{BB962C8B-B14F-4D97-AF65-F5344CB8AC3E}">
        <p14:creationId xmlns:p14="http://schemas.microsoft.com/office/powerpoint/2010/main" val="82766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D624CD80-CCFE-4EE7-99CD-8FCA5560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676400"/>
            <a:ext cx="61436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">
            <a:extLst>
              <a:ext uri="{FF2B5EF4-FFF2-40B4-BE49-F238E27FC236}">
                <a16:creationId xmlns:a16="http://schemas.microsoft.com/office/drawing/2014/main" id="{F4125BDC-419C-49AD-88B9-6A7CBE5E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666875"/>
            <a:ext cx="6191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4C2920-103B-45F7-A975-2C474EDF3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1566862"/>
            <a:ext cx="8963025" cy="372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C8EBD-566E-4572-A4B2-602CB293E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1481137"/>
            <a:ext cx="8953500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091E6-D6BA-41FC-89B9-9BDB84602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066925"/>
            <a:ext cx="8991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29182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1863315" y="133788"/>
            <a:ext cx="8185150" cy="1447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Resources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 / Tutorials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5015B-67C3-4EFD-803D-7696283F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27716"/>
            <a:ext cx="762000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B7CD5-25C5-4B14-B465-0F0D501B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32" y="1581588"/>
            <a:ext cx="6166316" cy="520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0E2CB-6ADC-4199-AEA6-A30A4870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247" y="2004032"/>
            <a:ext cx="7620000" cy="355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C06F3-7758-4FFD-8FFC-D2A5C373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9102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E1D774-3FCA-47F7-98BC-5BF48C19B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620" y="1147482"/>
            <a:ext cx="10005060" cy="541949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About Azure B2C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What is Azure B2C?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Why Use Azure B2C?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Register Azure AD B2C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Register App in Azure AD B2C tenant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Configure Azure AD B2C Identity Provider &amp; User Flow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Sample Blazor App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Using Custom Policies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The Difference between User Flows and Custom Policies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Managing Users (in Blazor Simple Survey)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Azure Set-up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Blazer App Set-Up</a:t>
            </a:r>
          </a:p>
          <a:p>
            <a:pPr marL="457189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The Administration Page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Links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334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2120DA-C230-44F6-8BC5-E006160BB9E2}"/>
              </a:ext>
            </a:extLst>
          </p:cNvPr>
          <p:cNvSpPr txBox="1">
            <a:spLocks/>
          </p:cNvSpPr>
          <p:nvPr/>
        </p:nvSpPr>
        <p:spPr>
          <a:xfrm>
            <a:off x="2796540" y="2209800"/>
            <a:ext cx="6096000" cy="103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C29E3F3F-5423-4A11-99A5-2BC9FE1E523E}"/>
              </a:ext>
            </a:extLst>
          </p:cNvPr>
          <p:cNvSpPr txBox="1">
            <a:spLocks/>
          </p:cNvSpPr>
          <p:nvPr/>
        </p:nvSpPr>
        <p:spPr>
          <a:xfrm>
            <a:off x="3078480" y="2484120"/>
            <a:ext cx="554736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2"/>
                </a:solidFill>
              </a:rPr>
              <a:t>About Azure B2C</a:t>
            </a:r>
          </a:p>
        </p:txBody>
      </p:sp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FE5341-512C-488C-9B08-1B74615D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005012"/>
            <a:ext cx="8220075" cy="284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E9DE7-B3AC-440B-A9A9-AA5C47995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2200275"/>
            <a:ext cx="10620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11FFD-F585-408B-9AB3-8C185953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3071812"/>
            <a:ext cx="586740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D2DF4-30C1-4024-A15A-E8990FD4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795337"/>
            <a:ext cx="5238750" cy="526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7E38E-5AB5-48BA-8EC5-A5A96148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3152775"/>
            <a:ext cx="85153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0F4DB-F566-4AC9-9C5C-8F6B48A6C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12" y="733425"/>
            <a:ext cx="8791575" cy="539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B4DD6-98C4-4B92-83E1-99272FB22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112" y="3186112"/>
            <a:ext cx="5819775" cy="48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CC2FF-881D-475E-B6F0-E4F7E348E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625" y="1795462"/>
            <a:ext cx="9810750" cy="3267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FC0CF-CC2C-4A80-ABE6-8E3834EA8C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062" y="3157537"/>
            <a:ext cx="3571875" cy="542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881970-9CB9-4032-AF78-8763F78EF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71525"/>
            <a:ext cx="9829800" cy="5314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059E7-3506-48F3-A19F-3CA1A6E59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812" y="3138487"/>
            <a:ext cx="7572375" cy="581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5B3F4C-258F-40D9-A302-E70109D99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812" y="1176337"/>
            <a:ext cx="9858375" cy="4505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BE4E76-4D55-476F-A2FD-A8F01815AA1E}"/>
              </a:ext>
            </a:extLst>
          </p:cNvPr>
          <p:cNvSpPr txBox="1"/>
          <p:nvPr/>
        </p:nvSpPr>
        <p:spPr>
          <a:xfrm>
            <a:off x="3476625" y="62351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All slides © Microsoft</a:t>
            </a:r>
          </a:p>
        </p:txBody>
      </p:sp>
    </p:spTree>
    <p:extLst>
      <p:ext uri="{BB962C8B-B14F-4D97-AF65-F5344CB8AC3E}">
        <p14:creationId xmlns:p14="http://schemas.microsoft.com/office/powerpoint/2010/main" val="333556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2796540" y="2209800"/>
            <a:ext cx="6096000" cy="1219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 idx="4294967295"/>
          </p:nvPr>
        </p:nvSpPr>
        <p:spPr>
          <a:xfrm>
            <a:off x="3078480" y="2348753"/>
            <a:ext cx="5547360" cy="9771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Set-Up An Azure Active Directory B2C Tenant</a:t>
            </a:r>
          </a:p>
        </p:txBody>
      </p:sp>
    </p:spTree>
    <p:extLst>
      <p:ext uri="{BB962C8B-B14F-4D97-AF65-F5344CB8AC3E}">
        <p14:creationId xmlns:p14="http://schemas.microsoft.com/office/powerpoint/2010/main" val="9772752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437</Words>
  <Application>Microsoft Office PowerPoint</Application>
  <PresentationFormat>Widescreen</PresentationFormat>
  <Paragraphs>106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Open Sans</vt:lpstr>
      <vt:lpstr>Arial</vt:lpstr>
      <vt:lpstr>Consolas</vt:lpstr>
      <vt:lpstr>Calibri</vt:lpstr>
      <vt:lpstr>Open Sans</vt:lpstr>
      <vt:lpstr>1_Office Theme</vt:lpstr>
      <vt:lpstr>3_Office Theme</vt:lpstr>
      <vt:lpstr>2_Office Theme</vt:lpstr>
      <vt:lpstr>PowerPoint Presentation</vt:lpstr>
      <vt:lpstr>Blazor Azure B2C Authentication and Authorization</vt:lpstr>
      <vt:lpstr>Michael Washington</vt:lpstr>
      <vt:lpstr>PowerPoint Presentation</vt:lpstr>
      <vt:lpstr>Agenda</vt:lpstr>
      <vt:lpstr>PowerPoint Presentation</vt:lpstr>
      <vt:lpstr>PowerPoint Presentation</vt:lpstr>
      <vt:lpstr>PowerPoint Presentation</vt:lpstr>
      <vt:lpstr>Set-Up An Azure Active Directory B2C Tenant</vt:lpstr>
      <vt:lpstr>PowerPoint Presentation</vt:lpstr>
      <vt:lpstr>Register App in Azure AD B2C tenant</vt:lpstr>
      <vt:lpstr>PowerPoint Presentation</vt:lpstr>
      <vt:lpstr>Configure Azure AD B2C Identity Provider &amp; User Flow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Sign-In To Azure B2C</vt:lpstr>
      <vt:lpstr>PowerPoint Presentation</vt:lpstr>
      <vt:lpstr>Demo</vt:lpstr>
      <vt:lpstr>PowerPoint Presentation</vt:lpstr>
      <vt:lpstr>The Difference between User Flows and Custom Policies</vt:lpstr>
      <vt:lpstr>PowerPoint Presentation</vt:lpstr>
      <vt:lpstr>PowerPoint Presentation</vt:lpstr>
      <vt:lpstr>PowerPoint Presentation</vt:lpstr>
      <vt:lpstr>PowerPoint Presentation</vt:lpstr>
      <vt:lpstr>Set-Up The User Management Application</vt:lpstr>
      <vt:lpstr>PowerPoint Presentation</vt:lpstr>
      <vt:lpstr>Detecting User Group Membership</vt:lpstr>
      <vt:lpstr>PowerPoint Presentation</vt:lpstr>
      <vt:lpstr>Demo</vt:lpstr>
      <vt:lpstr>The Administration Page</vt:lpstr>
      <vt:lpstr>PowerPoint Presentation</vt:lpstr>
      <vt:lpstr>Demo</vt:lpstr>
      <vt:lpstr>Editing A User And Their Groups</vt:lpstr>
      <vt:lpstr>PowerPoint Presentation</vt:lpstr>
      <vt:lpstr>Demo</vt:lpstr>
      <vt:lpstr>Editing User Groups</vt:lpstr>
      <vt:lpstr>PowerPoint Presentation</vt:lpstr>
      <vt:lpstr>Demo</vt:lpstr>
      <vt:lpstr>All Resources Files / Tutorials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Michael Washington</cp:lastModifiedBy>
  <cp:revision>27</cp:revision>
  <dcterms:created xsi:type="dcterms:W3CDTF">2020-08-18T20:47:27Z</dcterms:created>
  <dcterms:modified xsi:type="dcterms:W3CDTF">2021-10-24T15:50:39Z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